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FFFF"/>
    <a:srgbClr val="66FFFF"/>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C759DA6-A691-486C-A867-C7394DBE7AFA}"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21823055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759DA6-A691-486C-A867-C7394DBE7AFA}"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15238242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759DA6-A691-486C-A867-C7394DBE7AFA}"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3501936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C759DA6-A691-486C-A867-C7394DBE7AFA}"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274248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C759DA6-A691-486C-A867-C7394DBE7AFA}" type="datetimeFigureOut">
              <a:rPr lang="ru-RU" smtClean="0"/>
              <a:t>21.11.2015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40280094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C759DA6-A691-486C-A867-C7394DBE7AFA}"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156707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C759DA6-A691-486C-A867-C7394DBE7AFA}" type="datetimeFigureOut">
              <a:rPr lang="ru-RU" smtClean="0"/>
              <a:t>21.11.2015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2973575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C759DA6-A691-486C-A867-C7394DBE7AFA}" type="datetimeFigureOut">
              <a:rPr lang="ru-RU" smtClean="0"/>
              <a:t>21.11.2015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423540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C759DA6-A691-486C-A867-C7394DBE7AFA}" type="datetimeFigureOut">
              <a:rPr lang="ru-RU" smtClean="0"/>
              <a:t>21.11.2015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4229239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C759DA6-A691-486C-A867-C7394DBE7AFA}"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208654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6C759DA6-A691-486C-A867-C7394DBE7AFA}" type="datetimeFigureOut">
              <a:rPr lang="ru-RU" smtClean="0"/>
              <a:t>21.11.2015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8611AB04-B4C5-4D0E-811D-A1F495B45830}" type="slidenum">
              <a:rPr lang="ru-RU" smtClean="0"/>
              <a:t>‹#›</a:t>
            </a:fld>
            <a:endParaRPr lang="ru-RU"/>
          </a:p>
        </p:txBody>
      </p:sp>
    </p:spTree>
    <p:extLst>
      <p:ext uri="{BB962C8B-B14F-4D97-AF65-F5344CB8AC3E}">
        <p14:creationId xmlns:p14="http://schemas.microsoft.com/office/powerpoint/2010/main" val="104063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759DA6-A691-486C-A867-C7394DBE7AFA}" type="datetimeFigureOut">
              <a:rPr lang="ru-RU" smtClean="0"/>
              <a:t>21.11.2015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11AB04-B4C5-4D0E-811D-A1F495B45830}" type="slidenum">
              <a:rPr lang="ru-RU" smtClean="0"/>
              <a:t>‹#›</a:t>
            </a:fld>
            <a:endParaRPr lang="ru-RU"/>
          </a:p>
        </p:txBody>
      </p:sp>
    </p:spTree>
    <p:extLst>
      <p:ext uri="{BB962C8B-B14F-4D97-AF65-F5344CB8AC3E}">
        <p14:creationId xmlns:p14="http://schemas.microsoft.com/office/powerpoint/2010/main" val="2004402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gif"/></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gif"/><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7.xml"/><Relationship Id="rId5" Type="http://schemas.openxmlformats.org/officeDocument/2006/relationships/image" Target="../media/image2.gif"/><Relationship Id="rId4" Type="http://schemas.openxmlformats.org/officeDocument/2006/relationships/image" Target="../media/image1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5935" y="224767"/>
            <a:ext cx="5730841" cy="974214"/>
          </a:xfrm>
          <a:prstGeom prst="rect">
            <a:avLst/>
          </a:prstGeom>
        </p:spPr>
        <p:txBody>
          <a:bodyPr wrap="none">
            <a:prstTxWarp prst="textPlain">
              <a:avLst/>
            </a:prstTxWarp>
            <a:spAutoFit/>
            <a:scene3d>
              <a:camera prst="orthographicFront"/>
              <a:lightRig rig="threePt" dir="t"/>
            </a:scene3d>
            <a:sp3d extrusionH="57150">
              <a:bevelT w="57150" h="38100" prst="hardEdge"/>
            </a:sp3d>
          </a:bodyPr>
          <a:lstStyle/>
          <a:p>
            <a:r>
              <a:rPr lang="ru-RU" sz="3600" b="1" i="0" dirty="0" smtClean="0">
                <a:ln w="3175">
                  <a:solidFill>
                    <a:schemeClr val="tx1"/>
                  </a:solidFill>
                </a:ln>
                <a:solidFill>
                  <a:srgbClr val="FFC000"/>
                </a:solidFill>
                <a:effectLst>
                  <a:outerShdw blurRad="60007" dist="310007" dir="7680000" sy="30000" kx="1300200" algn="ctr" rotWithShape="0">
                    <a:prstClr val="black">
                      <a:alpha val="32000"/>
                    </a:prstClr>
                  </a:outerShdw>
                </a:effectLst>
                <a:latin typeface="Times New Roman" panose="02020603050405020304" pitchFamily="18" charset="0"/>
              </a:rPr>
              <a:t>Дыхательная гимнастика</a:t>
            </a:r>
            <a:r>
              <a:rPr lang="ru-RU" sz="3600" b="1" i="0" dirty="0" smtClean="0">
                <a:effectLst>
                  <a:outerShdw blurRad="60007" dist="310007" dir="7680000" sy="30000" kx="1300200" algn="ctr" rotWithShape="0">
                    <a:prstClr val="black">
                      <a:alpha val="32000"/>
                    </a:prstClr>
                  </a:outerShdw>
                </a:effectLst>
                <a:latin typeface="Times New Roman" panose="02020603050405020304" pitchFamily="18" charset="0"/>
              </a:rPr>
              <a:t> </a:t>
            </a:r>
            <a:endParaRPr lang="ru-RU" sz="3600" dirty="0">
              <a:effectLst>
                <a:outerShdw blurRad="60007" dist="310007" dir="7680000" sy="30000" kx="1300200" algn="ctr" rotWithShape="0">
                  <a:prstClr val="black">
                    <a:alpha val="32000"/>
                  </a:prstClr>
                </a:outerShdw>
              </a:effectLst>
            </a:endParaRPr>
          </a:p>
        </p:txBody>
      </p:sp>
      <p:sp>
        <p:nvSpPr>
          <p:cNvPr id="3" name="Прямоугольник 2"/>
          <p:cNvSpPr/>
          <p:nvPr/>
        </p:nvSpPr>
        <p:spPr>
          <a:xfrm>
            <a:off x="405492" y="1647694"/>
            <a:ext cx="5331725" cy="1477328"/>
          </a:xfrm>
          <a:prstGeom prst="rect">
            <a:avLst/>
          </a:prstGeom>
        </p:spPr>
        <p:txBody>
          <a:bodyPr wrap="square">
            <a:spAutoFit/>
          </a:bodyPr>
          <a:lstStyle/>
          <a:p>
            <a:r>
              <a:rPr lang="ru-RU" b="0" i="0" dirty="0" smtClean="0">
                <a:effectLst/>
                <a:latin typeface="Times New Roman" panose="02020603050405020304" pitchFamily="18" charset="0"/>
              </a:rPr>
              <a:t>Правильное дыхание очень важно для развития речи, так как дыхательная система - это энергетическая база для речевой системы. Дыхание влияет на звукопроизношение, артикуляцию и развитие голоса. </a:t>
            </a:r>
            <a:endParaRPr lang="ru-RU" dirty="0"/>
          </a:p>
        </p:txBody>
      </p:sp>
      <p:sp>
        <p:nvSpPr>
          <p:cNvPr id="4" name="Прямоугольник 3"/>
          <p:cNvSpPr/>
          <p:nvPr/>
        </p:nvSpPr>
        <p:spPr>
          <a:xfrm>
            <a:off x="6782938" y="224767"/>
            <a:ext cx="5049672" cy="954107"/>
          </a:xfrm>
          <a:prstGeom prst="rect">
            <a:avLst/>
          </a:prstGeom>
        </p:spPr>
        <p:txBody>
          <a:bodyPr wrap="square">
            <a:spAutoFit/>
          </a:bodyPr>
          <a:lstStyle/>
          <a:p>
            <a:pPr algn="ctr"/>
            <a:r>
              <a:rPr lang="ru-RU" sz="2800" b="1" i="1" dirty="0" smtClean="0">
                <a:ln>
                  <a:solidFill>
                    <a:srgbClr val="00FFFF"/>
                  </a:solidFill>
                </a:ln>
                <a:solidFill>
                  <a:schemeClr val="accent4">
                    <a:lumMod val="75000"/>
                  </a:schemeClr>
                </a:solidFill>
                <a:effectLst>
                  <a:outerShdw blurRad="38100" dist="38100" dir="2700000" algn="tl">
                    <a:srgbClr val="000000">
                      <a:alpha val="43137"/>
                    </a:srgbClr>
                  </a:outerShdw>
                </a:effectLst>
                <a:latin typeface="Times New Roman" panose="02020603050405020304" pitchFamily="18" charset="0"/>
              </a:rPr>
              <a:t>Рекомендации по проведению дыхательной гимнастики</a:t>
            </a:r>
            <a:endParaRPr lang="ru-RU" sz="2800" i="1" dirty="0">
              <a:ln>
                <a:solidFill>
                  <a:srgbClr val="00FFFF"/>
                </a:solidFill>
              </a:ln>
              <a:solidFill>
                <a:schemeClr val="accent4">
                  <a:lumMod val="75000"/>
                </a:schemeClr>
              </a:solidFill>
              <a:effectLst>
                <a:outerShdw blurRad="38100" dist="38100" dir="2700000" algn="tl">
                  <a:srgbClr val="000000">
                    <a:alpha val="43137"/>
                  </a:srgbClr>
                </a:outerShdw>
              </a:effectLst>
            </a:endParaRPr>
          </a:p>
        </p:txBody>
      </p:sp>
      <p:pic>
        <p:nvPicPr>
          <p:cNvPr id="1026" name="Picture 2" descr="http://logoped-dou-67.ucoz.ru/statiy/2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935" y="3348182"/>
            <a:ext cx="5364891" cy="3100907"/>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6619164" y="1524864"/>
            <a:ext cx="5336275" cy="1477328"/>
          </a:xfrm>
          <a:prstGeom prst="rect">
            <a:avLst/>
          </a:prstGeom>
        </p:spPr>
        <p:txBody>
          <a:bodyPr wrap="square">
            <a:spAutoFit/>
          </a:bodyPr>
          <a:lstStyle/>
          <a:p>
            <a:r>
              <a:rPr lang="ru-RU" b="0" i="0" dirty="0" smtClean="0">
                <a:effectLst/>
                <a:latin typeface="Times New Roman" panose="02020603050405020304" pitchFamily="18" charset="0"/>
              </a:rPr>
              <a:t>Дыхательную гимнастику не рекомендуется проводить после плотного ужина или обеда. Лучше, чтобы между занятиями и последним приемом пищи прошел хотя бы час, еще лучше, если занятия проводятся натощак.</a:t>
            </a:r>
            <a:endParaRPr lang="ru-RU" dirty="0"/>
          </a:p>
        </p:txBody>
      </p:sp>
      <p:sp>
        <p:nvSpPr>
          <p:cNvPr id="6" name="Прямоугольник 5"/>
          <p:cNvSpPr/>
          <p:nvPr/>
        </p:nvSpPr>
        <p:spPr>
          <a:xfrm>
            <a:off x="6619163" y="3348182"/>
            <a:ext cx="5336275" cy="646331"/>
          </a:xfrm>
          <a:prstGeom prst="rect">
            <a:avLst/>
          </a:prstGeom>
        </p:spPr>
        <p:txBody>
          <a:bodyPr wrap="square">
            <a:spAutoFit/>
          </a:bodyPr>
          <a:lstStyle/>
          <a:p>
            <a:r>
              <a:rPr lang="ru-RU" b="0" i="0" dirty="0" smtClean="0">
                <a:effectLst/>
                <a:latin typeface="Times New Roman" panose="02020603050405020304" pitchFamily="18" charset="0"/>
              </a:rPr>
              <a:t>Упражнения рекомендуется выполнять в свободной одежде, которая не стесняет движения.</a:t>
            </a:r>
            <a:endParaRPr lang="ru-RU" dirty="0"/>
          </a:p>
        </p:txBody>
      </p:sp>
      <p:sp>
        <p:nvSpPr>
          <p:cNvPr id="7" name="Прямоугольник 6"/>
          <p:cNvSpPr/>
          <p:nvPr/>
        </p:nvSpPr>
        <p:spPr>
          <a:xfrm>
            <a:off x="6620340" y="4488432"/>
            <a:ext cx="5335098" cy="923330"/>
          </a:xfrm>
          <a:prstGeom prst="rect">
            <a:avLst/>
          </a:prstGeom>
        </p:spPr>
        <p:txBody>
          <a:bodyPr wrap="square">
            <a:spAutoFit/>
          </a:bodyPr>
          <a:lstStyle/>
          <a:p>
            <a:r>
              <a:rPr lang="ru-RU" b="0" i="0" dirty="0" smtClean="0">
                <a:effectLst/>
                <a:latin typeface="Times New Roman" panose="02020603050405020304" pitchFamily="18" charset="0"/>
              </a:rPr>
              <a:t>Необходимо следить за тем, чтобы во время выполнения упражнений не напрягались мышцы рук, шеи, груди.</a:t>
            </a:r>
            <a:endParaRPr lang="ru-RU" dirty="0"/>
          </a:p>
        </p:txBody>
      </p:sp>
      <p:pic>
        <p:nvPicPr>
          <p:cNvPr id="1028" name="Picture 4" descr="http://s1.directupload.net/images/130715/pdobpt6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9968" y="1324611"/>
            <a:ext cx="682970" cy="69636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1.directupload.net/images/130715/pdobpt6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9968" y="3213392"/>
            <a:ext cx="682970" cy="69636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http://s1.directupload.net/images/130715/pdobpt6r.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6099968" y="4255745"/>
            <a:ext cx="682970" cy="69636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img12.dreamies.de/img/874/b/sbcum4di98e.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3091" y="5786650"/>
            <a:ext cx="4916687" cy="10713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2692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047164" y="22495"/>
            <a:ext cx="6673756" cy="770737"/>
          </a:xfrm>
          <a:prstGeom prst="rect">
            <a:avLst/>
          </a:prstGeom>
        </p:spPr>
        <p:txBody>
          <a:bodyPr wrap="none">
            <a:prstTxWarp prst="textTriangle">
              <a:avLst/>
            </a:prstTxWarp>
            <a:spAutoFit/>
          </a:bodyPr>
          <a:lstStyle/>
          <a:p>
            <a:r>
              <a:rPr lang="ru-RU" sz="2800" b="1" i="0" dirty="0" smtClean="0">
                <a:ln>
                  <a:solidFill>
                    <a:srgbClr val="66FFFF"/>
                  </a:solidFill>
                </a:ln>
                <a:effectLst/>
                <a:latin typeface="Times New Roman" panose="02020603050405020304" pitchFamily="18" charset="0"/>
              </a:rPr>
              <a:t>Упражнения дыхательной гимнастики</a:t>
            </a:r>
            <a:endParaRPr lang="ru-RU" sz="2800" dirty="0">
              <a:ln>
                <a:solidFill>
                  <a:srgbClr val="66FFFF"/>
                </a:solidFill>
              </a:ln>
            </a:endParaRPr>
          </a:p>
        </p:txBody>
      </p:sp>
      <p:sp>
        <p:nvSpPr>
          <p:cNvPr id="3" name="Прямоугольник 2"/>
          <p:cNvSpPr/>
          <p:nvPr/>
        </p:nvSpPr>
        <p:spPr>
          <a:xfrm>
            <a:off x="856947" y="946689"/>
            <a:ext cx="7863972" cy="1477328"/>
          </a:xfrm>
          <a:prstGeom prst="rect">
            <a:avLst/>
          </a:prstGeom>
        </p:spPr>
        <p:txBody>
          <a:bodyPr wrap="square">
            <a:spAutoFit/>
          </a:bodyPr>
          <a:lstStyle/>
          <a:p>
            <a:r>
              <a:rPr lang="ru-RU" b="1" i="0" dirty="0" smtClean="0">
                <a:effectLst>
                  <a:outerShdw blurRad="38100" dist="38100" dir="2700000" algn="tl">
                    <a:srgbClr val="000000">
                      <a:alpha val="43137"/>
                    </a:srgbClr>
                  </a:outerShdw>
                </a:effectLst>
                <a:latin typeface="Times New Roman" panose="02020603050405020304" pitchFamily="18" charset="0"/>
              </a:rPr>
              <a:t>«Снег</a:t>
            </a:r>
            <a:r>
              <a:rPr lang="ru-RU" b="1" dirty="0" smtClean="0">
                <a:effectLst>
                  <a:outerShdw blurRad="38100" dist="38100" dir="2700000" algn="tl">
                    <a:srgbClr val="000000">
                      <a:alpha val="43137"/>
                    </a:srgbClr>
                  </a:outerShdw>
                </a:effectLst>
                <a:latin typeface="Times New Roman" panose="02020603050405020304" pitchFamily="18" charset="0"/>
              </a:rPr>
              <a:t>»</a:t>
            </a:r>
            <a:r>
              <a:rPr lang="ru-RU" dirty="0" smtClean="0"/>
              <a:t/>
            </a:r>
            <a:br>
              <a:rPr lang="ru-RU" dirty="0" smtClean="0"/>
            </a:br>
            <a:r>
              <a:rPr lang="ru-RU" b="0" i="0" dirty="0" smtClean="0">
                <a:effectLst/>
                <a:latin typeface="Times New Roman" panose="02020603050405020304" pitchFamily="18" charset="0"/>
              </a:rPr>
              <a:t>Ребенку предлагается подуть на вату, снежинку, мелкие бумажки, пушинки и тем самым превратить обычную комнату в заснеженный лес. Губы ребёнка должны быть округлены и слегка вытянуты вперёд. При выполнении этого упражнения желательно не надувать щеки. </a:t>
            </a:r>
            <a:endParaRPr lang="ru-RU" dirty="0"/>
          </a:p>
        </p:txBody>
      </p:sp>
      <p:sp>
        <p:nvSpPr>
          <p:cNvPr id="4" name="Прямоугольник 3"/>
          <p:cNvSpPr/>
          <p:nvPr/>
        </p:nvSpPr>
        <p:spPr>
          <a:xfrm>
            <a:off x="856947" y="3179633"/>
            <a:ext cx="7863973" cy="1477328"/>
          </a:xfrm>
          <a:prstGeom prst="rect">
            <a:avLst/>
          </a:prstGeom>
        </p:spPr>
        <p:txBody>
          <a:bodyPr wrap="square">
            <a:spAutoFit/>
          </a:bodyPr>
          <a:lstStyle/>
          <a:p>
            <a:r>
              <a:rPr lang="ru-RU" b="1" i="0" dirty="0" smtClean="0">
                <a:effectLst>
                  <a:outerShdw blurRad="38100" dist="38100" dir="2700000" algn="tl">
                    <a:srgbClr val="000000">
                      <a:alpha val="43137"/>
                    </a:srgbClr>
                  </a:outerShdw>
                </a:effectLst>
                <a:latin typeface="Times New Roman" panose="02020603050405020304" pitchFamily="18" charset="0"/>
              </a:rPr>
              <a:t>«Кораблики»</a:t>
            </a:r>
            <a:r>
              <a:rPr lang="ru-RU" dirty="0" smtClean="0"/>
              <a:t/>
            </a:r>
            <a:br>
              <a:rPr lang="ru-RU" dirty="0" smtClean="0"/>
            </a:br>
            <a:r>
              <a:rPr lang="ru-RU" b="0" i="0" dirty="0" smtClean="0">
                <a:effectLst/>
                <a:latin typeface="Times New Roman" panose="02020603050405020304" pitchFamily="18" charset="0"/>
              </a:rPr>
              <a:t>Наполните таз водой и научите ребёнка дуть на лёгкие предметы, находящиеся в тазу, например, кораблики. Вы можете устроить соревнование: чей кораблик дальше уплыл. Очень хорошо для этих целей использовать пластмассовые яйца от "киндер-сюрпризов"</a:t>
            </a:r>
            <a:endParaRPr lang="ru-RU" dirty="0"/>
          </a:p>
        </p:txBody>
      </p:sp>
      <p:pic>
        <p:nvPicPr>
          <p:cNvPr id="7" name="Picture 4" descr="http://s1.directupload.net/images/130715/pdobpt6r.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782229"/>
            <a:ext cx="856947" cy="8737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1.directupload.net/images/130715/pdobpt6r.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0" y="2915627"/>
            <a:ext cx="856947" cy="873752"/>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122012.imgbb.ru/user/83/833367/1/d7a5ef471b806d0ee0b2f353e6f92b3b.jpg"/>
          <p:cNvPicPr>
            <a:picLocks noChangeAspect="1" noChangeArrowheads="1"/>
          </p:cNvPicPr>
          <p:nvPr/>
        </p:nvPicPr>
        <p:blipFill rotWithShape="1">
          <a:blip r:embed="rId3">
            <a:extLst>
              <a:ext uri="{28A0092B-C50C-407E-A947-70E740481C1C}">
                <a14:useLocalDpi xmlns:a14="http://schemas.microsoft.com/office/drawing/2010/main" val="0"/>
              </a:ext>
            </a:extLst>
          </a:blip>
          <a:srcRect l="6534" t="8009" r="11043"/>
          <a:stretch/>
        </p:blipFill>
        <p:spPr bwMode="auto">
          <a:xfrm>
            <a:off x="8830100" y="4517409"/>
            <a:ext cx="3071970" cy="2156346"/>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http://fs.nashaucheba.ru/tw_files2/urls_3/1844/d-1843391/img8.jpg"/>
          <p:cNvPicPr>
            <a:picLocks noChangeAspect="1" noChangeArrowheads="1"/>
          </p:cNvPicPr>
          <p:nvPr/>
        </p:nvPicPr>
        <p:blipFill rotWithShape="1">
          <a:blip r:embed="rId4">
            <a:extLst>
              <a:ext uri="{28A0092B-C50C-407E-A947-70E740481C1C}">
                <a14:useLocalDpi xmlns:a14="http://schemas.microsoft.com/office/drawing/2010/main" val="0"/>
              </a:ext>
            </a:extLst>
          </a:blip>
          <a:srcRect l="52552" t="23975" r="5000" b="17517"/>
          <a:stretch/>
        </p:blipFill>
        <p:spPr bwMode="auto">
          <a:xfrm>
            <a:off x="8830100" y="752165"/>
            <a:ext cx="3234518" cy="3343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9292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73289" y="245364"/>
            <a:ext cx="7365243" cy="1754326"/>
          </a:xfrm>
          <a:prstGeom prst="rect">
            <a:avLst/>
          </a:prstGeom>
        </p:spPr>
        <p:txBody>
          <a:bodyPr wrap="square">
            <a:spAutoFit/>
          </a:bodyPr>
          <a:lstStyle/>
          <a:p>
            <a:r>
              <a:rPr lang="ru-RU" b="1" i="0" dirty="0" smtClean="0">
                <a:effectLst>
                  <a:outerShdw blurRad="38100" dist="38100" dir="2700000" algn="tl">
                    <a:srgbClr val="000000">
                      <a:alpha val="43137"/>
                    </a:srgbClr>
                  </a:outerShdw>
                </a:effectLst>
                <a:latin typeface="Times New Roman" panose="02020603050405020304" pitchFamily="18" charset="0"/>
              </a:rPr>
              <a:t>«Футбол»</a:t>
            </a:r>
            <a:r>
              <a:rPr lang="ru-RU" dirty="0" smtClean="0"/>
              <a:t/>
            </a:r>
            <a:br>
              <a:rPr lang="ru-RU" dirty="0" smtClean="0"/>
            </a:br>
            <a:r>
              <a:rPr lang="ru-RU" b="0" i="0" dirty="0" smtClean="0">
                <a:effectLst/>
                <a:latin typeface="Times New Roman" panose="02020603050405020304" pitchFamily="18" charset="0"/>
              </a:rPr>
              <a:t>Соорудите из конструктора или другого материала ворота, возьмите шарик от пинг-понга или любой другой легкий шарик. И поиграйте с ребенком в футбол. Ребенок должен дуть на шарик, стараясь загнать его в ворота. Можно взять два шарика и поиграть в игру "Кто быстрее". Щёки не надуваем.</a:t>
            </a:r>
            <a:endParaRPr lang="ru-RU" dirty="0"/>
          </a:p>
        </p:txBody>
      </p:sp>
      <p:pic>
        <p:nvPicPr>
          <p:cNvPr id="3" name="Picture 4" descr="http://dmee.ru/tw_files2/urls_1/10/d-9926/9926_html_m67da563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12470" y="0"/>
            <a:ext cx="3629025" cy="228600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673289" y="3425293"/>
            <a:ext cx="7365243" cy="1477328"/>
          </a:xfrm>
          <a:prstGeom prst="rect">
            <a:avLst/>
          </a:prstGeom>
        </p:spPr>
        <p:txBody>
          <a:bodyPr wrap="square">
            <a:spAutoFit/>
          </a:bodyPr>
          <a:lstStyle/>
          <a:p>
            <a:r>
              <a:rPr lang="ru-RU" b="1" i="0" dirty="0" smtClean="0">
                <a:effectLst>
                  <a:outerShdw blurRad="38100" dist="38100" dir="2700000" algn="tl">
                    <a:srgbClr val="000000">
                      <a:alpha val="43137"/>
                    </a:srgbClr>
                  </a:outerShdw>
                </a:effectLst>
                <a:latin typeface="Times New Roman" panose="02020603050405020304" pitchFamily="18" charset="0"/>
              </a:rPr>
              <a:t>«Волшебные пузырьки»</a:t>
            </a:r>
            <a:r>
              <a:rPr lang="ru-RU" dirty="0" smtClean="0"/>
              <a:t/>
            </a:r>
            <a:br>
              <a:rPr lang="ru-RU" dirty="0" smtClean="0"/>
            </a:br>
            <a:r>
              <a:rPr lang="ru-RU" i="0" dirty="0" smtClean="0">
                <a:effectLst/>
                <a:latin typeface="Times New Roman" panose="02020603050405020304" pitchFamily="18" charset="0"/>
              </a:rPr>
              <a:t>Предложите ребенку поиграть с мыльными пузырями. Он может сам выдувать мыльные пузыри, если же у него не получается дуть или он не хочет заниматься, то выдувайте пузыри Вы, направляя их в ребенка. Это стимулирует ребенка дуть на пузыри, чтобы они не попали в него.</a:t>
            </a:r>
            <a:r>
              <a:rPr lang="ru-RU" b="0" i="0" dirty="0" smtClean="0">
                <a:solidFill>
                  <a:srgbClr val="000066"/>
                </a:solidFill>
                <a:effectLst/>
                <a:latin typeface="Times New Roman" panose="02020603050405020304" pitchFamily="18" charset="0"/>
              </a:rPr>
              <a:t> </a:t>
            </a:r>
            <a:endParaRPr lang="ru-RU" dirty="0"/>
          </a:p>
        </p:txBody>
      </p:sp>
      <p:pic>
        <p:nvPicPr>
          <p:cNvPr id="4098" name="Picture 2" descr="http://jenskyisait.ru/wp-content/uploads/2013/01/images-14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12470" y="3528323"/>
            <a:ext cx="2560329" cy="299115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http://s1.directupload.net/images/130715/pdobpt6r.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136182"/>
            <a:ext cx="856947" cy="87375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http://s1.directupload.net/images/130715/pdobpt6r.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0" y="3290205"/>
            <a:ext cx="856947" cy="87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7479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59891" y="388110"/>
            <a:ext cx="6860275" cy="1754326"/>
          </a:xfrm>
          <a:prstGeom prst="rect">
            <a:avLst/>
          </a:prstGeom>
        </p:spPr>
        <p:txBody>
          <a:bodyPr wrap="square">
            <a:spAutoFit/>
          </a:bodyPr>
          <a:lstStyle/>
          <a:p>
            <a:r>
              <a:rPr lang="ru-RU" b="1" i="0" dirty="0" smtClean="0">
                <a:effectLst>
                  <a:outerShdw blurRad="38100" dist="38100" dir="2700000" algn="tl">
                    <a:srgbClr val="000000">
                      <a:alpha val="43137"/>
                    </a:srgbClr>
                  </a:outerShdw>
                </a:effectLst>
                <a:latin typeface="Times New Roman" panose="02020603050405020304" pitchFamily="18" charset="0"/>
              </a:rPr>
              <a:t>«Губная гармошка»</a:t>
            </a:r>
            <a:r>
              <a:rPr lang="ru-RU" dirty="0" smtClean="0"/>
              <a:t/>
            </a:r>
            <a:br>
              <a:rPr lang="ru-RU" dirty="0" smtClean="0"/>
            </a:br>
            <a:r>
              <a:rPr lang="ru-RU" i="0" dirty="0" smtClean="0">
                <a:effectLst/>
                <a:latin typeface="Times New Roman" panose="02020603050405020304" pitchFamily="18" charset="0"/>
              </a:rPr>
              <a:t>Предложите ребенку стать музыкантом, пусть он поиграет на губной гармошке. При этом ваша задача не в том, чтобы научить его играть, потому, не обращайте внимание на мелодию. Важно, чтобы ребенок вдыхал воздух через губную гармошку и выдыхал в нее же. </a:t>
            </a:r>
            <a:endParaRPr lang="ru-RU" dirty="0"/>
          </a:p>
        </p:txBody>
      </p:sp>
      <p:pic>
        <p:nvPicPr>
          <p:cNvPr id="5122" name="Picture 2" descr="http://liubavyshka.ru/_ph/24/2/225498643.gif"/>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8849198" y="189096"/>
            <a:ext cx="1564043" cy="2152353"/>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959890" y="3257476"/>
            <a:ext cx="6860275" cy="2031325"/>
          </a:xfrm>
          <a:prstGeom prst="rect">
            <a:avLst/>
          </a:prstGeom>
        </p:spPr>
        <p:txBody>
          <a:bodyPr wrap="square">
            <a:spAutoFit/>
          </a:bodyPr>
          <a:lstStyle/>
          <a:p>
            <a:r>
              <a:rPr lang="ru-RU" b="1" i="0" dirty="0" smtClean="0">
                <a:effectLst>
                  <a:outerShdw blurRad="38100" dist="38100" dir="2700000" algn="tl">
                    <a:srgbClr val="000000">
                      <a:alpha val="43137"/>
                    </a:srgbClr>
                  </a:outerShdw>
                </a:effectLst>
                <a:latin typeface="Times New Roman" panose="02020603050405020304" pitchFamily="18" charset="0"/>
              </a:rPr>
              <a:t>«Цветочный магазин»</a:t>
            </a:r>
            <a:r>
              <a:rPr lang="ru-RU" dirty="0" smtClean="0"/>
              <a:t/>
            </a:r>
            <a:br>
              <a:rPr lang="ru-RU" dirty="0" smtClean="0"/>
            </a:br>
            <a:r>
              <a:rPr lang="ru-RU" i="0" dirty="0" smtClean="0">
                <a:effectLst/>
                <a:latin typeface="Times New Roman" panose="02020603050405020304" pitchFamily="18" charset="0"/>
              </a:rPr>
              <a:t>Предложите ребенку глубоко медленно вдохнуть через нос, нюхая воображаемый цветочек, чтобы выбрать самый ароматный цветочек для бабушки или мамы. Вы можете использовать для этой игры различные ароматические саше, однако они не должны иметь резких запахов, не должны быть пыльными и нельзя подносить их слишком близко к носу. </a:t>
            </a:r>
            <a:endParaRPr lang="ru-RU" dirty="0"/>
          </a:p>
        </p:txBody>
      </p:sp>
      <p:pic>
        <p:nvPicPr>
          <p:cNvPr id="5124" name="Picture 4" descr="http://butterfly-song.com/wp-content/uploads/2011/10/BS-Happy-Sme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46632" y="3257476"/>
            <a:ext cx="2569173" cy="2958442"/>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http://olyshka39.narod.ru/images/gift_romashk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891880" y="5854889"/>
            <a:ext cx="435453" cy="435453"/>
          </a:xfrm>
          <a:prstGeom prst="rect">
            <a:avLst/>
          </a:prstGeom>
          <a:noFill/>
          <a:extLst>
            <a:ext uri="{909E8E84-426E-40DD-AFC4-6F175D3DCCD1}">
              <a14:hiddenFill xmlns:a14="http://schemas.microsoft.com/office/drawing/2010/main">
                <a:solidFill>
                  <a:srgbClr val="FFFFFF"/>
                </a:solidFill>
              </a14:hiddenFill>
            </a:ext>
          </a:extLst>
        </p:spPr>
      </p:pic>
      <p:pic>
        <p:nvPicPr>
          <p:cNvPr id="5128" name="Picture 8" descr="http://olyshka39.narod.ru/images/gift_romashka.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26619" y="5739668"/>
            <a:ext cx="476250" cy="47625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http://s1.directupload.net/images/130715/pdobpt6r.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2943" y="189096"/>
            <a:ext cx="856947" cy="87375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http://s1.directupload.net/images/130715/pdobpt6r.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102942" y="2988564"/>
            <a:ext cx="856947" cy="8737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3880867"/>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TotalTime>
  <Words>125</Words>
  <Application>Microsoft Office PowerPoint</Application>
  <PresentationFormat>Широкоэкранный</PresentationFormat>
  <Paragraphs>13</Paragraphs>
  <Slides>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4</vt:i4>
      </vt:variant>
    </vt:vector>
  </HeadingPairs>
  <TitlesOfParts>
    <vt:vector size="9"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Q</dc:creator>
  <cp:lastModifiedBy>Q</cp:lastModifiedBy>
  <cp:revision>7</cp:revision>
  <dcterms:created xsi:type="dcterms:W3CDTF">2015-11-21T12:06:27Z</dcterms:created>
  <dcterms:modified xsi:type="dcterms:W3CDTF">2015-11-21T13:05:14Z</dcterms:modified>
</cp:coreProperties>
</file>